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" charset="1" panose="00000500000000000000"/>
      <p:regular r:id="rId21"/>
    </p:embeddedFont>
    <p:embeddedFont>
      <p:font typeface="Poppins Semi-Bold" charset="1" panose="00000700000000000000"/>
      <p:regular r:id="rId22"/>
    </p:embeddedFont>
    <p:embeddedFont>
      <p:font typeface="Montserrat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Montserrat Classic" charset="1" panose="00000500000000000000"/>
      <p:regular r:id="rId25"/>
    </p:embeddedFont>
    <p:embeddedFont>
      <p:font typeface="Poppins Medium" charset="1" panose="000006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ieeexplore-ieee-org.ezproxybib.pucp.edu.pe/stamp/stamp.jsp?tp=&amp;arnumber=8053243&amp;tag=1" TargetMode="External" Type="http://schemas.openxmlformats.org/officeDocument/2006/relationships/hyperlink"/><Relationship Id="rId3" Target="https://doi.org/10.1109/MWSCAS.2017.8053243" TargetMode="External" Type="http://schemas.openxmlformats.org/officeDocument/2006/relationships/hyperlink"/><Relationship Id="rId4" Target="../media/image1.jpeg" Type="http://schemas.openxmlformats.org/officeDocument/2006/relationships/image"/><Relationship Id="rId5" Target="../media/image34.svg" Type="http://schemas.openxmlformats.org/officeDocument/2006/relationships/image"/><Relationship Id="rId6" Target="../media/aAGHtNraelA.m4a" Type="http://schemas.microsoft.com/office/2007/relationships/media"/><Relationship Id="rId7" Target="../media/aAGHtNraelA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jpeg" Type="http://schemas.openxmlformats.org/officeDocument/2006/relationships/image"/><Relationship Id="rId12" Target="../media/VAGHtFBWCPI.mp4" Type="http://schemas.openxmlformats.org/officeDocument/2006/relationships/video"/><Relationship Id="rId13" Target="../media/VAGHtFBWCPI.mp4" Type="http://schemas.microsoft.com/office/2007/relationships/media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HtPYbcmo.mp4" Type="http://schemas.openxmlformats.org/officeDocument/2006/relationships/video"/><Relationship Id="rId11" Target="../media/VAGHtPYbcmo.mp4" Type="http://schemas.microsoft.com/office/2007/relationships/media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0.pn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HtOf00d8.mp4" Type="http://schemas.openxmlformats.org/officeDocument/2006/relationships/video"/><Relationship Id="rId11" Target="../media/VAGHtOf00d8.mp4" Type="http://schemas.microsoft.com/office/2007/relationships/media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1.pn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HtJzAANE.mp4" Type="http://schemas.openxmlformats.org/officeDocument/2006/relationships/video"/><Relationship Id="rId11" Target="../media/VAGHtJzAANE.mp4" Type="http://schemas.microsoft.com/office/2007/relationships/media"/><Relationship Id="rId12" Target="../media/VAGHtJzAANE.mp4" Type="http://schemas.openxmlformats.org/officeDocument/2006/relationships/video"/><Relationship Id="rId13" Target="../media/VAGHtJzAANE.mp4" Type="http://schemas.microsoft.com/office/2007/relationships/media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2.pn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1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1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9.pn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3.png" Type="http://schemas.openxmlformats.org/officeDocument/2006/relationships/image"/><Relationship Id="rId7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1419" y="2352553"/>
            <a:ext cx="13797470" cy="5209327"/>
            <a:chOff x="0" y="0"/>
            <a:chExt cx="3633902" cy="1372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3901" cy="1372004"/>
            </a:xfrm>
            <a:custGeom>
              <a:avLst/>
              <a:gdLst/>
              <a:ahLst/>
              <a:cxnLst/>
              <a:rect r="r" b="b" t="t" l="l"/>
              <a:pathLst>
                <a:path h="1372004" w="3633901">
                  <a:moveTo>
                    <a:pt x="0" y="0"/>
                  </a:moveTo>
                  <a:lnTo>
                    <a:pt x="3633901" y="0"/>
                  </a:lnTo>
                  <a:lnTo>
                    <a:pt x="3633901" y="1372004"/>
                  </a:lnTo>
                  <a:lnTo>
                    <a:pt x="0" y="1372004"/>
                  </a:lnTo>
                  <a:close/>
                </a:path>
              </a:pathLst>
            </a:custGeom>
            <a:solidFill>
              <a:srgbClr val="6AC4EA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33902" cy="1410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20746" y="2624781"/>
            <a:ext cx="13278815" cy="4644172"/>
            <a:chOff x="0" y="0"/>
            <a:chExt cx="3497301" cy="1223156"/>
          </a:xfrm>
        </p:grpSpPr>
        <p:sp>
          <p:nvSpPr>
            <p:cNvPr name="Freeform 6" id="6">
              <a:hlinkClick r:id="rId2" tooltip="https://ieeexplore-ieee-org.ezproxybib.pucp.edu.pe/stamp/stamp.jsp?tp=&amp;arnumber=8053243&amp;tag=1"/>
            </p:cNvPr>
            <p:cNvSpPr/>
            <p:nvPr/>
          </p:nvSpPr>
          <p:spPr>
            <a:xfrm flipH="false" flipV="false" rot="0">
              <a:off x="0" y="0"/>
              <a:ext cx="3497301" cy="1223156"/>
            </a:xfrm>
            <a:custGeom>
              <a:avLst/>
              <a:gdLst/>
              <a:ahLst/>
              <a:cxnLst/>
              <a:rect r="r" b="b" t="t" l="l"/>
              <a:pathLst>
                <a:path h="1223156" w="3497301">
                  <a:moveTo>
                    <a:pt x="0" y="0"/>
                  </a:moveTo>
                  <a:lnTo>
                    <a:pt x="3497301" y="0"/>
                  </a:lnTo>
                  <a:lnTo>
                    <a:pt x="3497301" y="1223156"/>
                  </a:lnTo>
                  <a:lnTo>
                    <a:pt x="0" y="1223156"/>
                  </a:lnTo>
                  <a:close/>
                </a:path>
              </a:pathLst>
            </a:custGeom>
            <a:solidFill>
              <a:srgbClr val="1D1D1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497301" cy="1261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1703671" y="8594895"/>
            <a:ext cx="4355218" cy="0"/>
          </a:xfrm>
          <a:prstGeom prst="line">
            <a:avLst/>
          </a:prstGeom>
          <a:ln cap="rnd" w="28575">
            <a:solidFill>
              <a:srgbClr val="6AC4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2261419" y="8594895"/>
            <a:ext cx="4355218" cy="0"/>
          </a:xfrm>
          <a:prstGeom prst="line">
            <a:avLst/>
          </a:prstGeom>
          <a:ln cap="rnd" w="28575">
            <a:solidFill>
              <a:srgbClr val="6AC4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718787" y="7916461"/>
            <a:ext cx="4850426" cy="135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2899" spc="411">
                <a:solidFill>
                  <a:srgbClr val="FFFFFF"/>
                </a:solidFill>
                <a:latin typeface="Poppins"/>
              </a:rPr>
              <a:t>Alexander Paredes</a:t>
            </a:r>
          </a:p>
          <a:p>
            <a:pPr algn="ctr">
              <a:lnSpc>
                <a:spcPts val="3595"/>
              </a:lnSpc>
            </a:pPr>
            <a:r>
              <a:rPr lang="en-US" sz="2899" spc="411">
                <a:solidFill>
                  <a:srgbClr val="FFFFFF"/>
                </a:solidFill>
                <a:latin typeface="Poppins"/>
              </a:rPr>
              <a:t>Angel Dianderas</a:t>
            </a:r>
          </a:p>
          <a:p>
            <a:pPr algn="ctr">
              <a:lnSpc>
                <a:spcPts val="3595"/>
              </a:lnSpc>
            </a:pPr>
            <a:r>
              <a:rPr lang="en-US" sz="2899" spc="411">
                <a:solidFill>
                  <a:srgbClr val="FFFFFF"/>
                </a:solidFill>
                <a:latin typeface="Poppins"/>
              </a:rPr>
              <a:t>Eduardo Cuti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1621" y="3524467"/>
            <a:ext cx="12417065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6AC4EA"/>
                </a:solidFill>
                <a:latin typeface="Poppins Semi-Bold"/>
              </a:rPr>
              <a:t>Gate-Variants of Gated Recurrent Unit (GRU) Neural Networks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71915" y="6326381"/>
            <a:ext cx="10376478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Curso: Reconocimiento de Patrones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Challengue 10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55761" y="4908767"/>
            <a:ext cx="1037647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DOI: </a:t>
            </a:r>
            <a:r>
              <a:rPr lang="en-US" sz="1800" u="sng">
                <a:solidFill>
                  <a:srgbClr val="FFFFFF"/>
                </a:solidFill>
                <a:latin typeface="Montserrat"/>
                <a:hlinkClick r:id="rId3" tooltip="https://doi.org/10.1109/MWSCAS.2017.8053243"/>
              </a:rPr>
              <a:t>10.1109/MWSCAS.2017.8053243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72276" y="5941031"/>
            <a:ext cx="3291840" cy="329184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>
                  <p14:trim st="0.0000" end="104805.65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7"/>
                </p:tgtEl>
              </p:cBhvr>
            </p:cmd>
            <p:audio>
              <p:cMediaNode vol="100000" showWhenStopped="false">
                <p:cTn/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5792" y="2096964"/>
            <a:ext cx="7572419" cy="6553584"/>
          </a:xfrm>
          <a:custGeom>
            <a:avLst/>
            <a:gdLst/>
            <a:ahLst/>
            <a:cxnLst/>
            <a:rect r="r" b="b" t="t" l="l"/>
            <a:pathLst>
              <a:path h="6553584" w="7572419">
                <a:moveTo>
                  <a:pt x="0" y="0"/>
                </a:moveTo>
                <a:lnTo>
                  <a:pt x="7572419" y="0"/>
                </a:lnTo>
                <a:lnTo>
                  <a:pt x="7572419" y="6553584"/>
                </a:lnTo>
                <a:lnTo>
                  <a:pt x="0" y="6553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840826" y="-3678695"/>
            <a:ext cx="7572419" cy="6553584"/>
          </a:xfrm>
          <a:custGeom>
            <a:avLst/>
            <a:gdLst/>
            <a:ahLst/>
            <a:cxnLst/>
            <a:rect r="r" b="b" t="t" l="l"/>
            <a:pathLst>
              <a:path h="6553584" w="7572419">
                <a:moveTo>
                  <a:pt x="0" y="0"/>
                </a:moveTo>
                <a:lnTo>
                  <a:pt x="7572418" y="0"/>
                </a:lnTo>
                <a:lnTo>
                  <a:pt x="7572418" y="6553584"/>
                </a:lnTo>
                <a:lnTo>
                  <a:pt x="0" y="655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78365" y="4156079"/>
            <a:ext cx="12126058" cy="5102221"/>
          </a:xfrm>
          <a:custGeom>
            <a:avLst/>
            <a:gdLst/>
            <a:ahLst/>
            <a:cxnLst/>
            <a:rect r="r" b="b" t="t" l="l"/>
            <a:pathLst>
              <a:path h="5102221" w="12126058">
                <a:moveTo>
                  <a:pt x="0" y="0"/>
                </a:moveTo>
                <a:lnTo>
                  <a:pt x="12126057" y="0"/>
                </a:lnTo>
                <a:lnTo>
                  <a:pt x="12126057" y="5102221"/>
                </a:lnTo>
                <a:lnTo>
                  <a:pt x="0" y="5102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12500" r="0" b="12500"/>
          <a:stretch>
            <a:fillRect/>
          </a:stretch>
        </p:blipFill>
        <p:spPr>
          <a:xfrm flipH="false" flipV="false" rot="0">
            <a:off x="13779176" y="438246"/>
            <a:ext cx="3480124" cy="195757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408874" y="9229725"/>
            <a:ext cx="485042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2305" y="1444586"/>
            <a:ext cx="7365794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Resultados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2305" y="2814916"/>
            <a:ext cx="9578561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Aplicacion del dataset MNIST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22761" y="-1820959"/>
            <a:ext cx="8047169" cy="6964459"/>
          </a:xfrm>
          <a:custGeom>
            <a:avLst/>
            <a:gdLst/>
            <a:ahLst/>
            <a:cxnLst/>
            <a:rect r="r" b="b" t="t" l="l"/>
            <a:pathLst>
              <a:path h="6964459" w="8047169">
                <a:moveTo>
                  <a:pt x="0" y="0"/>
                </a:moveTo>
                <a:lnTo>
                  <a:pt x="8047169" y="0"/>
                </a:lnTo>
                <a:lnTo>
                  <a:pt x="8047169" y="6964459"/>
                </a:lnTo>
                <a:lnTo>
                  <a:pt x="0" y="6964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24837" y="3737853"/>
            <a:ext cx="13838327" cy="5290445"/>
          </a:xfrm>
          <a:custGeom>
            <a:avLst/>
            <a:gdLst/>
            <a:ahLst/>
            <a:cxnLst/>
            <a:rect r="r" b="b" t="t" l="l"/>
            <a:pathLst>
              <a:path h="5290445" w="13838327">
                <a:moveTo>
                  <a:pt x="0" y="0"/>
                </a:moveTo>
                <a:lnTo>
                  <a:pt x="13838326" y="0"/>
                </a:lnTo>
                <a:lnTo>
                  <a:pt x="13838326" y="5290445"/>
                </a:lnTo>
                <a:lnTo>
                  <a:pt x="0" y="5290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206845" y="869632"/>
            <a:ext cx="2497639" cy="187322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408874" y="9229725"/>
            <a:ext cx="485042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0983" y="1699370"/>
            <a:ext cx="9080190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Aplicacion del dataset IMDB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22761" y="-1820959"/>
            <a:ext cx="8047169" cy="6964459"/>
          </a:xfrm>
          <a:custGeom>
            <a:avLst/>
            <a:gdLst/>
            <a:ahLst/>
            <a:cxnLst/>
            <a:rect r="r" b="b" t="t" l="l"/>
            <a:pathLst>
              <a:path h="6964459" w="8047169">
                <a:moveTo>
                  <a:pt x="0" y="0"/>
                </a:moveTo>
                <a:lnTo>
                  <a:pt x="8047169" y="0"/>
                </a:lnTo>
                <a:lnTo>
                  <a:pt x="8047169" y="6964459"/>
                </a:lnTo>
                <a:lnTo>
                  <a:pt x="0" y="6964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0386" y="3469996"/>
            <a:ext cx="13934471" cy="5270088"/>
          </a:xfrm>
          <a:custGeom>
            <a:avLst/>
            <a:gdLst/>
            <a:ahLst/>
            <a:cxnLst/>
            <a:rect r="r" b="b" t="t" l="l"/>
            <a:pathLst>
              <a:path h="5270088" w="13934471">
                <a:moveTo>
                  <a:pt x="0" y="0"/>
                </a:moveTo>
                <a:lnTo>
                  <a:pt x="13934471" y="0"/>
                </a:lnTo>
                <a:lnTo>
                  <a:pt x="13934471" y="5270088"/>
                </a:lnTo>
                <a:lnTo>
                  <a:pt x="0" y="52700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937226" y="337178"/>
            <a:ext cx="3530914" cy="264818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408874" y="9229725"/>
            <a:ext cx="485042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393" y="1444586"/>
            <a:ext cx="12508982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Aplicacion del dataset IMDB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22761" y="-1820959"/>
            <a:ext cx="8047169" cy="6964459"/>
          </a:xfrm>
          <a:custGeom>
            <a:avLst/>
            <a:gdLst/>
            <a:ahLst/>
            <a:cxnLst/>
            <a:rect r="r" b="b" t="t" l="l"/>
            <a:pathLst>
              <a:path h="6964459" w="8047169">
                <a:moveTo>
                  <a:pt x="0" y="0"/>
                </a:moveTo>
                <a:lnTo>
                  <a:pt x="8047169" y="0"/>
                </a:lnTo>
                <a:lnTo>
                  <a:pt x="8047169" y="6964459"/>
                </a:lnTo>
                <a:lnTo>
                  <a:pt x="0" y="6964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240021" y="0"/>
            <a:ext cx="8475373" cy="10287000"/>
          </a:xfrm>
          <a:custGeom>
            <a:avLst/>
            <a:gdLst/>
            <a:ahLst/>
            <a:cxnLst/>
            <a:rect r="r" b="b" t="t" l="l"/>
            <a:pathLst>
              <a:path h="10287000" w="8475373">
                <a:moveTo>
                  <a:pt x="0" y="0"/>
                </a:moveTo>
                <a:lnTo>
                  <a:pt x="8475373" y="0"/>
                </a:lnTo>
                <a:lnTo>
                  <a:pt x="84753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71076" y="10623816"/>
            <a:ext cx="5076026" cy="3807020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957848" y="7081438"/>
            <a:ext cx="2902483" cy="217686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408874" y="9229725"/>
            <a:ext cx="485042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4250" y="4320928"/>
            <a:ext cx="12508982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Evolucion del </a:t>
            </a:r>
          </a:p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rendimiento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-3379177" y="201001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11793339" y="0"/>
                </a:moveTo>
                <a:lnTo>
                  <a:pt x="0" y="0"/>
                </a:lnTo>
                <a:lnTo>
                  <a:pt x="0" y="7474029"/>
                </a:lnTo>
                <a:lnTo>
                  <a:pt x="11793339" y="7474029"/>
                </a:lnTo>
                <a:lnTo>
                  <a:pt x="1179333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51322" y="3571601"/>
            <a:ext cx="4454392" cy="3855074"/>
          </a:xfrm>
          <a:custGeom>
            <a:avLst/>
            <a:gdLst/>
            <a:ahLst/>
            <a:cxnLst/>
            <a:rect r="r" b="b" t="t" l="l"/>
            <a:pathLst>
              <a:path h="3855074" w="4454392">
                <a:moveTo>
                  <a:pt x="0" y="0"/>
                </a:moveTo>
                <a:lnTo>
                  <a:pt x="4454392" y="0"/>
                </a:lnTo>
                <a:lnTo>
                  <a:pt x="4454392" y="3855074"/>
                </a:lnTo>
                <a:lnTo>
                  <a:pt x="0" y="385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0983" y="2592680"/>
            <a:ext cx="6716603" cy="5812915"/>
          </a:xfrm>
          <a:custGeom>
            <a:avLst/>
            <a:gdLst/>
            <a:ahLst/>
            <a:cxnLst/>
            <a:rect r="r" b="b" t="t" l="l"/>
            <a:pathLst>
              <a:path h="5812915" w="6716603">
                <a:moveTo>
                  <a:pt x="0" y="0"/>
                </a:moveTo>
                <a:lnTo>
                  <a:pt x="6716603" y="0"/>
                </a:lnTo>
                <a:lnTo>
                  <a:pt x="6716603" y="5812915"/>
                </a:lnTo>
                <a:lnTo>
                  <a:pt x="0" y="5812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223437" y="3121358"/>
            <a:ext cx="5491694" cy="4755559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0"/>
              <a:stretch>
                <a:fillRect l="-22299" t="-7795" r="-28316" b="-808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889510" y="66294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37286" y="2372401"/>
            <a:ext cx="6897693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Conclusión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37286" y="4647843"/>
            <a:ext cx="6897693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Las variantes GRU1, GRU2 y GRU3 mostraron un rendimiento de precisión en pruebas comparable al modelo GRU original en tres longitudes de secuencia diferentes.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37286" y="6847254"/>
            <a:ext cx="6897693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El estado recurrente parece ser el principal impulsor de las señales de las puertas (gates) en las GRU, ya que contiene información esencial sobre otras señales.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37286" y="4104892"/>
            <a:ext cx="4709591" cy="3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Rendimiento comparativo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37286" y="6305218"/>
            <a:ext cx="5619634" cy="3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Importancia del estado recurrente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8874" y="9229725"/>
            <a:ext cx="485042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</a:rPr>
              <a:t>www.reallygreatsite.com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20368" y="7205489"/>
            <a:ext cx="1803070" cy="180307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-3379177" y="201001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11793339" y="0"/>
                </a:moveTo>
                <a:lnTo>
                  <a:pt x="0" y="0"/>
                </a:lnTo>
                <a:lnTo>
                  <a:pt x="0" y="7474029"/>
                </a:lnTo>
                <a:lnTo>
                  <a:pt x="11793339" y="7474029"/>
                </a:lnTo>
                <a:lnTo>
                  <a:pt x="1179333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51322" y="3571601"/>
            <a:ext cx="4454392" cy="3855074"/>
          </a:xfrm>
          <a:custGeom>
            <a:avLst/>
            <a:gdLst/>
            <a:ahLst/>
            <a:cxnLst/>
            <a:rect r="r" b="b" t="t" l="l"/>
            <a:pathLst>
              <a:path h="3855074" w="4454392">
                <a:moveTo>
                  <a:pt x="0" y="0"/>
                </a:moveTo>
                <a:lnTo>
                  <a:pt x="4454392" y="0"/>
                </a:lnTo>
                <a:lnTo>
                  <a:pt x="4454392" y="3855074"/>
                </a:lnTo>
                <a:lnTo>
                  <a:pt x="0" y="385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0983" y="2592680"/>
            <a:ext cx="6716603" cy="5812915"/>
          </a:xfrm>
          <a:custGeom>
            <a:avLst/>
            <a:gdLst/>
            <a:ahLst/>
            <a:cxnLst/>
            <a:rect r="r" b="b" t="t" l="l"/>
            <a:pathLst>
              <a:path h="5812915" w="6716603">
                <a:moveTo>
                  <a:pt x="0" y="0"/>
                </a:moveTo>
                <a:lnTo>
                  <a:pt x="6716603" y="0"/>
                </a:lnTo>
                <a:lnTo>
                  <a:pt x="6716603" y="5812915"/>
                </a:lnTo>
                <a:lnTo>
                  <a:pt x="0" y="5812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223437" y="3121358"/>
            <a:ext cx="5491694" cy="4755559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0"/>
              <a:stretch>
                <a:fillRect l="-22299" t="-7795" r="-28316" b="-808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889510" y="66294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Page 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</a:rPr>
              <a:t>Coding School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37286" y="2372401"/>
            <a:ext cx="6897693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Conclusión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37286" y="4647843"/>
            <a:ext cx="689769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Las variantes GRU han sido diseñadas para reducir la redundancia, manteniendo una performance comparable a la GRU original.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37286" y="6847254"/>
            <a:ext cx="689769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Tiene un rendimiento comparable en algunos casos, frecuentemente muestra un rendimiento inferior, especialmente con secuencias largas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37286" y="4104892"/>
            <a:ext cx="4709591" cy="3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Reducción de la redundancia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37286" y="6305218"/>
            <a:ext cx="5619634" cy="3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1"/>
              </a:lnSpc>
            </a:pPr>
            <a:r>
              <a:rPr lang="en-US" sz="2299">
                <a:solidFill>
                  <a:srgbClr val="6AC4EA"/>
                </a:solidFill>
                <a:latin typeface="Poppins Semi-Bold"/>
              </a:rPr>
              <a:t>Desempeño de GRU3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8874" y="9229725"/>
            <a:ext cx="485042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</a:rPr>
              <a:t>www.reallygreatsite.com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3040" y="6815280"/>
            <a:ext cx="2434452" cy="2262318"/>
            <a:chOff x="0" y="0"/>
            <a:chExt cx="6350000" cy="59010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5901007"/>
            </a:xfrm>
            <a:custGeom>
              <a:avLst/>
              <a:gdLst/>
              <a:ahLst/>
              <a:cxnLst/>
              <a:rect r="r" b="b" t="t" l="l"/>
              <a:pathLst>
                <a:path h="5901007" w="6350000">
                  <a:moveTo>
                    <a:pt x="3175000" y="0"/>
                  </a:moveTo>
                  <a:cubicBezTo>
                    <a:pt x="1421496" y="0"/>
                    <a:pt x="0" y="1320985"/>
                    <a:pt x="0" y="2950504"/>
                  </a:cubicBezTo>
                  <a:cubicBezTo>
                    <a:pt x="0" y="4580022"/>
                    <a:pt x="1421496" y="5901007"/>
                    <a:pt x="3175000" y="5901007"/>
                  </a:cubicBezTo>
                  <a:cubicBezTo>
                    <a:pt x="4928504" y="5901007"/>
                    <a:pt x="6350000" y="4580022"/>
                    <a:pt x="6350000" y="2950504"/>
                  </a:cubicBezTo>
                  <a:cubicBezTo>
                    <a:pt x="6350000" y="1320985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3804" r="0" b="-3804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7286" y="-1825215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984355" y="1028700"/>
            <a:ext cx="4649600" cy="3040839"/>
          </a:xfrm>
          <a:custGeom>
            <a:avLst/>
            <a:gdLst/>
            <a:ahLst/>
            <a:cxnLst/>
            <a:rect r="r" b="b" t="t" l="l"/>
            <a:pathLst>
              <a:path h="3040839" w="4649600">
                <a:moveTo>
                  <a:pt x="0" y="0"/>
                </a:moveTo>
                <a:lnTo>
                  <a:pt x="4649600" y="0"/>
                </a:lnTo>
                <a:lnTo>
                  <a:pt x="4649600" y="3040839"/>
                </a:lnTo>
                <a:lnTo>
                  <a:pt x="0" y="3040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85498" y="4741076"/>
            <a:ext cx="6447314" cy="4098649"/>
          </a:xfrm>
          <a:custGeom>
            <a:avLst/>
            <a:gdLst/>
            <a:ahLst/>
            <a:cxnLst/>
            <a:rect r="r" b="b" t="t" l="l"/>
            <a:pathLst>
              <a:path h="4098649" w="6447314">
                <a:moveTo>
                  <a:pt x="0" y="0"/>
                </a:moveTo>
                <a:lnTo>
                  <a:pt x="6447314" y="0"/>
                </a:lnTo>
                <a:lnTo>
                  <a:pt x="6447314" y="4098649"/>
                </a:lnTo>
                <a:lnTo>
                  <a:pt x="0" y="4098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91114" y="1455234"/>
            <a:ext cx="7365794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Introducción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022" y="3163114"/>
            <a:ext cx="8339978" cy="44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192" indent="-274096" lvl="1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FFFFFF"/>
                </a:solidFill>
                <a:latin typeface="Montserrat"/>
              </a:rPr>
              <a:t>Las redes neuronales han demostrado tener exito en datos secuenciales o temporales.</a:t>
            </a:r>
          </a:p>
          <a:p>
            <a:pPr algn="l">
              <a:lnSpc>
                <a:spcPts val="3554"/>
              </a:lnSpc>
            </a:pPr>
          </a:p>
          <a:p>
            <a:pPr algn="l" marL="548192" indent="-274096" lvl="1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FFFFFF"/>
                </a:solidFill>
                <a:latin typeface="Montserrat"/>
              </a:rPr>
              <a:t>RNN de memoria a corto plazo (LSTM)  y RNN de unidad recurrente cerrada (GRU)</a:t>
            </a:r>
          </a:p>
          <a:p>
            <a:pPr algn="l">
              <a:lnSpc>
                <a:spcPts val="3554"/>
              </a:lnSpc>
            </a:pPr>
          </a:p>
          <a:p>
            <a:pPr algn="l" marL="548192" indent="-274096" lvl="1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FFFFFF"/>
                </a:solidFill>
                <a:latin typeface="Montserrat"/>
              </a:rPr>
              <a:t>LSTM RNN utiliza 3 redes de puertas y GRU RNN, 2.</a:t>
            </a:r>
          </a:p>
          <a:p>
            <a:pPr algn="l">
              <a:lnSpc>
                <a:spcPts val="3554"/>
              </a:lnSpc>
            </a:pPr>
          </a:p>
          <a:p>
            <a:pPr algn="l">
              <a:lnSpc>
                <a:spcPts val="3554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548640" y="6446520"/>
            <a:ext cx="3291840" cy="329184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7286" y="-1825215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391994" y="4828940"/>
            <a:ext cx="4245575" cy="2488249"/>
          </a:xfrm>
          <a:custGeom>
            <a:avLst/>
            <a:gdLst/>
            <a:ahLst/>
            <a:cxnLst/>
            <a:rect r="r" b="b" t="t" l="l"/>
            <a:pathLst>
              <a:path h="2488249" w="4245575">
                <a:moveTo>
                  <a:pt x="0" y="0"/>
                </a:moveTo>
                <a:lnTo>
                  <a:pt x="4245575" y="0"/>
                </a:lnTo>
                <a:lnTo>
                  <a:pt x="4245575" y="2488249"/>
                </a:lnTo>
                <a:lnTo>
                  <a:pt x="0" y="2488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58417" y="6710148"/>
            <a:ext cx="3676645" cy="2759607"/>
          </a:xfrm>
          <a:custGeom>
            <a:avLst/>
            <a:gdLst/>
            <a:ahLst/>
            <a:cxnLst/>
            <a:rect r="r" b="b" t="t" l="l"/>
            <a:pathLst>
              <a:path h="2759607" w="3676645">
                <a:moveTo>
                  <a:pt x="0" y="0"/>
                </a:moveTo>
                <a:lnTo>
                  <a:pt x="3676645" y="0"/>
                </a:lnTo>
                <a:lnTo>
                  <a:pt x="3676645" y="2759607"/>
                </a:lnTo>
                <a:lnTo>
                  <a:pt x="0" y="2759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91114" y="1455234"/>
            <a:ext cx="7365794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Introducción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022" y="3765878"/>
            <a:ext cx="8339978" cy="266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192" indent="-274096" lvl="1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FFFFFF"/>
                </a:solidFill>
                <a:latin typeface="Montserrat"/>
              </a:rPr>
              <a:t>Se tiene como objetivo explorar tres variantes de GRU RNN</a:t>
            </a:r>
          </a:p>
          <a:p>
            <a:pPr algn="l" marL="548192" indent="-274096" lvl="1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FFFFFF"/>
                </a:solidFill>
                <a:latin typeface="Montserrat"/>
              </a:rPr>
              <a:t>La base de datos a usar es MNIST (base de datos de digitos manuscritos)</a:t>
            </a:r>
          </a:p>
          <a:p>
            <a:pPr algn="l" marL="548192" indent="-274096" lvl="1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FFFFFF"/>
                </a:solidFill>
                <a:latin typeface="Montserrat"/>
              </a:rPr>
              <a:t>Tambien se usarán conjuntos de datos de reseñas de peliculas de IMBD.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6892883"/>
            <a:ext cx="2576872" cy="257687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67886" y="-1686599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159158" y="-1254776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9" y="0"/>
                </a:lnTo>
                <a:lnTo>
                  <a:pt x="11793339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57548" y="5142552"/>
            <a:ext cx="3849236" cy="3331339"/>
          </a:xfrm>
          <a:custGeom>
            <a:avLst/>
            <a:gdLst/>
            <a:ahLst/>
            <a:cxnLst/>
            <a:rect r="r" b="b" t="t" l="l"/>
            <a:pathLst>
              <a:path h="3331339" w="3849236">
                <a:moveTo>
                  <a:pt x="0" y="0"/>
                </a:moveTo>
                <a:lnTo>
                  <a:pt x="3849236" y="0"/>
                </a:lnTo>
                <a:lnTo>
                  <a:pt x="3849236" y="3331339"/>
                </a:lnTo>
                <a:lnTo>
                  <a:pt x="0" y="3331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046" y="4087431"/>
            <a:ext cx="5665345" cy="1055121"/>
          </a:xfrm>
          <a:custGeom>
            <a:avLst/>
            <a:gdLst/>
            <a:ahLst/>
            <a:cxnLst/>
            <a:rect r="r" b="b" t="t" l="l"/>
            <a:pathLst>
              <a:path h="1055121" w="5665345">
                <a:moveTo>
                  <a:pt x="0" y="0"/>
                </a:moveTo>
                <a:lnTo>
                  <a:pt x="5665345" y="0"/>
                </a:lnTo>
                <a:lnTo>
                  <a:pt x="5665345" y="1055121"/>
                </a:lnTo>
                <a:lnTo>
                  <a:pt x="0" y="1055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56" t="0" r="-515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07789" y="5352102"/>
            <a:ext cx="4921137" cy="4590415"/>
          </a:xfrm>
          <a:custGeom>
            <a:avLst/>
            <a:gdLst/>
            <a:ahLst/>
            <a:cxnLst/>
            <a:rect r="r" b="b" t="t" l="l"/>
            <a:pathLst>
              <a:path h="4590415" w="4921137">
                <a:moveTo>
                  <a:pt x="0" y="0"/>
                </a:moveTo>
                <a:lnTo>
                  <a:pt x="4921136" y="0"/>
                </a:lnTo>
                <a:lnTo>
                  <a:pt x="4921136" y="4590415"/>
                </a:lnTo>
                <a:lnTo>
                  <a:pt x="0" y="4590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6058" y="241935"/>
            <a:ext cx="13238205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 Background: RNN, LSTM and GRU Models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7046" y="2501288"/>
            <a:ext cx="2417647" cy="58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u="sng">
                <a:solidFill>
                  <a:srgbClr val="6AC4EA"/>
                </a:solidFill>
                <a:latin typeface="Poppins Semi-Bold"/>
              </a:rPr>
              <a:t>1-RNN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89785" y="3718882"/>
            <a:ext cx="8892381" cy="142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Semi-Bold"/>
              </a:rPr>
              <a:t>g: Función de activación (ReLU o tanh).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338166" y="2279015"/>
            <a:ext cx="8416794" cy="96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Semi-Bold"/>
              </a:rPr>
              <a:t>W (n x n),U(n x m) y b(n x 1)</a:t>
            </a:r>
            <a:r>
              <a:rPr lang="en-US" sz="3500">
                <a:solidFill>
                  <a:srgbClr val="FFFFFF"/>
                </a:solidFill>
                <a:latin typeface="Poppins Semi-Bold"/>
              </a:rPr>
              <a:t>(dos pesos y un  bias).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44601" y="4633282"/>
            <a:ext cx="7541683" cy="50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Semi-Bold"/>
              </a:rPr>
              <a:t> Total parameters:  (n2 + nm + n).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8152" y="6797079"/>
            <a:ext cx="9686262" cy="206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Problema:</a:t>
            </a: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Explosion y desaparación de gradiente en en un tiempo muy largo (datasets médicos)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6055827" y="447266"/>
            <a:ext cx="1359719" cy="135971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62859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57548" y="5142552"/>
            <a:ext cx="3849236" cy="3331339"/>
          </a:xfrm>
          <a:custGeom>
            <a:avLst/>
            <a:gdLst/>
            <a:ahLst/>
            <a:cxnLst/>
            <a:rect r="r" b="b" t="t" l="l"/>
            <a:pathLst>
              <a:path h="3331339" w="3849236">
                <a:moveTo>
                  <a:pt x="0" y="0"/>
                </a:moveTo>
                <a:lnTo>
                  <a:pt x="3849236" y="0"/>
                </a:lnTo>
                <a:lnTo>
                  <a:pt x="3849236" y="3331339"/>
                </a:lnTo>
                <a:lnTo>
                  <a:pt x="0" y="3331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2148" y="3610400"/>
            <a:ext cx="7625239" cy="1805090"/>
          </a:xfrm>
          <a:custGeom>
            <a:avLst/>
            <a:gdLst/>
            <a:ahLst/>
            <a:cxnLst/>
            <a:rect r="r" b="b" t="t" l="l"/>
            <a:pathLst>
              <a:path h="1805090" w="7625239">
                <a:moveTo>
                  <a:pt x="0" y="0"/>
                </a:moveTo>
                <a:lnTo>
                  <a:pt x="7625239" y="0"/>
                </a:lnTo>
                <a:lnTo>
                  <a:pt x="7625239" y="1805089"/>
                </a:lnTo>
                <a:lnTo>
                  <a:pt x="0" y="1805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935507"/>
            <a:ext cx="8529250" cy="2030774"/>
          </a:xfrm>
          <a:custGeom>
            <a:avLst/>
            <a:gdLst/>
            <a:ahLst/>
            <a:cxnLst/>
            <a:rect r="r" b="b" t="t" l="l"/>
            <a:pathLst>
              <a:path h="2030774" w="8529250">
                <a:moveTo>
                  <a:pt x="0" y="0"/>
                </a:moveTo>
                <a:lnTo>
                  <a:pt x="8529250" y="0"/>
                </a:lnTo>
                <a:lnTo>
                  <a:pt x="8529250" y="2030774"/>
                </a:lnTo>
                <a:lnTo>
                  <a:pt x="0" y="2030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06933" y="4512945"/>
            <a:ext cx="5613113" cy="4956810"/>
          </a:xfrm>
          <a:custGeom>
            <a:avLst/>
            <a:gdLst/>
            <a:ahLst/>
            <a:cxnLst/>
            <a:rect r="r" b="b" t="t" l="l"/>
            <a:pathLst>
              <a:path h="4956810" w="5613113">
                <a:moveTo>
                  <a:pt x="0" y="0"/>
                </a:moveTo>
                <a:lnTo>
                  <a:pt x="5613113" y="0"/>
                </a:lnTo>
                <a:lnTo>
                  <a:pt x="5613113" y="4956810"/>
                </a:lnTo>
                <a:lnTo>
                  <a:pt x="0" y="4956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85824"/>
            <a:ext cx="13238205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 Background: RNN, LSTM and GRU Models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475279"/>
            <a:ext cx="2417647" cy="58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u="sng">
                <a:solidFill>
                  <a:srgbClr val="6AC4EA"/>
                </a:solidFill>
                <a:latin typeface="Poppins Semi-Bold"/>
              </a:rPr>
              <a:t>2-LSTM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2420" y="5819694"/>
            <a:ext cx="6546321" cy="50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Semi-Bold"/>
              </a:rPr>
              <a:t> </a:t>
            </a:r>
            <a:r>
              <a:rPr lang="en-US" sz="3500">
                <a:solidFill>
                  <a:srgbClr val="FFFFFF"/>
                </a:solidFill>
                <a:latin typeface="Poppins Semi-Bold"/>
              </a:rPr>
              <a:t>σ: Función logística no linear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5477" y="8828959"/>
            <a:ext cx="6964098" cy="50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Semi-Bold"/>
                <a:ea typeface="Poppins Semi-Bold"/>
              </a:rPr>
              <a:t> Parametros : 4 × (n2 + nm + n)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6977" y="6729014"/>
            <a:ext cx="2601251" cy="142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it= input</a:t>
            </a:r>
          </a:p>
          <a:p>
            <a:pPr algn="ctr">
              <a:lnSpc>
                <a:spcPts val="3640"/>
              </a:lnSpc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ft= forget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ot=outpout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931162" y="253198"/>
            <a:ext cx="1551004" cy="1551004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62859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05947" y="5143500"/>
            <a:ext cx="3849236" cy="3331339"/>
          </a:xfrm>
          <a:custGeom>
            <a:avLst/>
            <a:gdLst/>
            <a:ahLst/>
            <a:cxnLst/>
            <a:rect r="r" b="b" t="t" l="l"/>
            <a:pathLst>
              <a:path h="3331339" w="3849236">
                <a:moveTo>
                  <a:pt x="0" y="0"/>
                </a:moveTo>
                <a:lnTo>
                  <a:pt x="3849235" y="0"/>
                </a:lnTo>
                <a:lnTo>
                  <a:pt x="3849235" y="3331339"/>
                </a:lnTo>
                <a:lnTo>
                  <a:pt x="0" y="3331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7443" y="3619491"/>
            <a:ext cx="8695954" cy="1429236"/>
          </a:xfrm>
          <a:custGeom>
            <a:avLst/>
            <a:gdLst/>
            <a:ahLst/>
            <a:cxnLst/>
            <a:rect r="r" b="b" t="t" l="l"/>
            <a:pathLst>
              <a:path h="1429236" w="8695954">
                <a:moveTo>
                  <a:pt x="0" y="0"/>
                </a:moveTo>
                <a:lnTo>
                  <a:pt x="8695953" y="0"/>
                </a:lnTo>
                <a:lnTo>
                  <a:pt x="8695953" y="1429236"/>
                </a:lnTo>
                <a:lnTo>
                  <a:pt x="0" y="1429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10207" y="2634946"/>
            <a:ext cx="7653242" cy="1170290"/>
          </a:xfrm>
          <a:custGeom>
            <a:avLst/>
            <a:gdLst/>
            <a:ahLst/>
            <a:cxnLst/>
            <a:rect r="r" b="b" t="t" l="l"/>
            <a:pathLst>
              <a:path h="1170290" w="7653242">
                <a:moveTo>
                  <a:pt x="0" y="0"/>
                </a:moveTo>
                <a:lnTo>
                  <a:pt x="7653242" y="0"/>
                </a:lnTo>
                <a:lnTo>
                  <a:pt x="7653242" y="1170290"/>
                </a:lnTo>
                <a:lnTo>
                  <a:pt x="0" y="1170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9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62859" y="4334109"/>
            <a:ext cx="5278657" cy="4965073"/>
          </a:xfrm>
          <a:custGeom>
            <a:avLst/>
            <a:gdLst/>
            <a:ahLst/>
            <a:cxnLst/>
            <a:rect r="r" b="b" t="t" l="l"/>
            <a:pathLst>
              <a:path h="4965073" w="5278657">
                <a:moveTo>
                  <a:pt x="0" y="0"/>
                </a:moveTo>
                <a:lnTo>
                  <a:pt x="5278657" y="0"/>
                </a:lnTo>
                <a:lnTo>
                  <a:pt x="5278657" y="4965073"/>
                </a:lnTo>
                <a:lnTo>
                  <a:pt x="0" y="4965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08874" y="9229725"/>
            <a:ext cx="485042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639" y="488321"/>
            <a:ext cx="13238205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 Background: RNN, LSTM and GRU Models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7443" y="2315851"/>
            <a:ext cx="9590787" cy="58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u="sng">
                <a:solidFill>
                  <a:srgbClr val="6AC4EA"/>
                </a:solidFill>
                <a:latin typeface="Poppins Bold"/>
              </a:rPr>
              <a:t>3-GRU(Gated Recurrent Unit)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5870" y="6307763"/>
            <a:ext cx="3521869" cy="142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zt=update gate</a:t>
            </a:r>
          </a:p>
          <a:p>
            <a:pPr algn="ctr">
              <a:lnSpc>
                <a:spcPts val="3640"/>
              </a:lnSpc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rt= reseat gate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229729"/>
            <a:ext cx="6936581" cy="50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Semi-Bold"/>
                <a:ea typeface="Poppins Semi-Bold"/>
              </a:rPr>
              <a:t> Parametros : 3 × (n2 + nm + n)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359832" y="333433"/>
            <a:ext cx="1963368" cy="1963368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62859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57548" y="5142552"/>
            <a:ext cx="3849236" cy="3331339"/>
          </a:xfrm>
          <a:custGeom>
            <a:avLst/>
            <a:gdLst/>
            <a:ahLst/>
            <a:cxnLst/>
            <a:rect r="r" b="b" t="t" l="l"/>
            <a:pathLst>
              <a:path h="3331339" w="3849236">
                <a:moveTo>
                  <a:pt x="0" y="0"/>
                </a:moveTo>
                <a:lnTo>
                  <a:pt x="3849236" y="0"/>
                </a:lnTo>
                <a:lnTo>
                  <a:pt x="3849236" y="3331339"/>
                </a:lnTo>
                <a:lnTo>
                  <a:pt x="0" y="3331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4815" y="2942554"/>
            <a:ext cx="16174713" cy="4687145"/>
          </a:xfrm>
          <a:custGeom>
            <a:avLst/>
            <a:gdLst/>
            <a:ahLst/>
            <a:cxnLst/>
            <a:rect r="r" b="b" t="t" l="l"/>
            <a:pathLst>
              <a:path h="4687145" w="16174713">
                <a:moveTo>
                  <a:pt x="0" y="0"/>
                </a:moveTo>
                <a:lnTo>
                  <a:pt x="16174713" y="0"/>
                </a:lnTo>
                <a:lnTo>
                  <a:pt x="16174713" y="4687144"/>
                </a:lnTo>
                <a:lnTo>
                  <a:pt x="0" y="4687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86533"/>
            <a:ext cx="15463603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Analisis comparativo :RNN, LSTM Y GRU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893498" y="452027"/>
            <a:ext cx="1908919" cy="190891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-38837" y="8924290"/>
            <a:ext cx="17521003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Semi-Bold"/>
              </a:rPr>
              <a:t>Dancker, J. (2024b, abril 27). A Brief Introduction to Recurrent Neural Networks - Towards Data Science. Medium. https://towardsdatascience.com/a-brief-introduction-to-recurrent-neural-networks-638f64a61ff4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62859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57548" y="5142552"/>
            <a:ext cx="3849236" cy="3331339"/>
          </a:xfrm>
          <a:custGeom>
            <a:avLst/>
            <a:gdLst/>
            <a:ahLst/>
            <a:cxnLst/>
            <a:rect r="r" b="b" t="t" l="l"/>
            <a:pathLst>
              <a:path h="3331339" w="3849236">
                <a:moveTo>
                  <a:pt x="0" y="0"/>
                </a:moveTo>
                <a:lnTo>
                  <a:pt x="3849236" y="0"/>
                </a:lnTo>
                <a:lnTo>
                  <a:pt x="3849236" y="3331339"/>
                </a:lnTo>
                <a:lnTo>
                  <a:pt x="0" y="3331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2148" y="3676016"/>
            <a:ext cx="5363905" cy="1466536"/>
          </a:xfrm>
          <a:custGeom>
            <a:avLst/>
            <a:gdLst/>
            <a:ahLst/>
            <a:cxnLst/>
            <a:rect r="r" b="b" t="t" l="l"/>
            <a:pathLst>
              <a:path h="1466536" w="5363905">
                <a:moveTo>
                  <a:pt x="0" y="0"/>
                </a:moveTo>
                <a:lnTo>
                  <a:pt x="5363905" y="0"/>
                </a:lnTo>
                <a:lnTo>
                  <a:pt x="5363905" y="1466536"/>
                </a:lnTo>
                <a:lnTo>
                  <a:pt x="0" y="1466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55454" y="3398457"/>
            <a:ext cx="4239223" cy="1510787"/>
          </a:xfrm>
          <a:custGeom>
            <a:avLst/>
            <a:gdLst/>
            <a:ahLst/>
            <a:cxnLst/>
            <a:rect r="r" b="b" t="t" l="l"/>
            <a:pathLst>
              <a:path h="1510787" w="4239223">
                <a:moveTo>
                  <a:pt x="0" y="0"/>
                </a:moveTo>
                <a:lnTo>
                  <a:pt x="4239223" y="0"/>
                </a:lnTo>
                <a:lnTo>
                  <a:pt x="4239223" y="1510787"/>
                </a:lnTo>
                <a:lnTo>
                  <a:pt x="0" y="1510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35027" y="6504097"/>
            <a:ext cx="3269288" cy="1646752"/>
          </a:xfrm>
          <a:custGeom>
            <a:avLst/>
            <a:gdLst/>
            <a:ahLst/>
            <a:cxnLst/>
            <a:rect r="r" b="b" t="t" l="l"/>
            <a:pathLst>
              <a:path h="1646752" w="3269288">
                <a:moveTo>
                  <a:pt x="0" y="0"/>
                </a:moveTo>
                <a:lnTo>
                  <a:pt x="3269287" y="0"/>
                </a:lnTo>
                <a:lnTo>
                  <a:pt x="3269287" y="1646752"/>
                </a:lnTo>
                <a:lnTo>
                  <a:pt x="0" y="16467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08874" y="9229725"/>
            <a:ext cx="485042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86533"/>
            <a:ext cx="13238205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The Variant GRU Architectures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2148" y="2285115"/>
            <a:ext cx="4678939" cy="58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>
                <a:solidFill>
                  <a:srgbClr val="6AC4EA"/>
                </a:solidFill>
                <a:latin typeface="Poppins Bold"/>
              </a:rPr>
              <a:t>Variante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5596" y="2031302"/>
            <a:ext cx="4678939" cy="58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>
                <a:solidFill>
                  <a:srgbClr val="6AC4EA"/>
                </a:solidFill>
                <a:latin typeface="Poppins Bold"/>
              </a:rPr>
              <a:t>Variante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36800" y="5450063"/>
            <a:ext cx="4678939" cy="58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>
                <a:solidFill>
                  <a:srgbClr val="6AC4EA"/>
                </a:solidFill>
                <a:latin typeface="Poppins Bold"/>
              </a:rPr>
              <a:t>Variante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668361"/>
            <a:ext cx="4500569" cy="96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Semi-Bold"/>
                <a:ea typeface="Poppins Semi-Bold"/>
              </a:rPr>
              <a:t> Parametros : 2 × ( n^2 + n)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35596" y="5391150"/>
            <a:ext cx="5746569" cy="50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Semi-Bold"/>
                <a:ea typeface="Poppins Semi-Bold"/>
              </a:rPr>
              <a:t> Parametros : 2 × (n^2)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17210" y="8693774"/>
            <a:ext cx="4700191" cy="50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Semi-Bold"/>
                <a:ea typeface="Poppins Semi-Bold"/>
              </a:rPr>
              <a:t> Parametros : 2 × ( n)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919901" y="626937"/>
            <a:ext cx="1562265" cy="1687892"/>
            <a:chOff x="0" y="0"/>
            <a:chExt cx="5877379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77379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77379">
                  <a:moveTo>
                    <a:pt x="2938689" y="0"/>
                  </a:moveTo>
                  <a:cubicBezTo>
                    <a:pt x="1315696" y="0"/>
                    <a:pt x="0" y="1421496"/>
                    <a:pt x="0" y="3175000"/>
                  </a:cubicBezTo>
                  <a:cubicBezTo>
                    <a:pt x="0" y="4928504"/>
                    <a:pt x="1315696" y="6350000"/>
                    <a:pt x="2938689" y="6350000"/>
                  </a:cubicBezTo>
                  <a:cubicBezTo>
                    <a:pt x="4561683" y="6350000"/>
                    <a:pt x="5877379" y="4928504"/>
                    <a:pt x="5877379" y="3175000"/>
                  </a:cubicBezTo>
                  <a:cubicBezTo>
                    <a:pt x="5877379" y="1421496"/>
                    <a:pt x="4561683" y="0"/>
                    <a:pt x="2938689" y="0"/>
                  </a:cubicBezTo>
                  <a:close/>
                </a:path>
              </a:pathLst>
            </a:custGeom>
            <a:blipFill>
              <a:blip r:embed="rId9"/>
              <a:stretch>
                <a:fillRect l="-4020" t="0" r="-402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57548" y="5142552"/>
            <a:ext cx="3849236" cy="3331339"/>
          </a:xfrm>
          <a:custGeom>
            <a:avLst/>
            <a:gdLst/>
            <a:ahLst/>
            <a:cxnLst/>
            <a:rect r="r" b="b" t="t" l="l"/>
            <a:pathLst>
              <a:path h="3331339" w="3849236">
                <a:moveTo>
                  <a:pt x="0" y="0"/>
                </a:moveTo>
                <a:lnTo>
                  <a:pt x="3849236" y="0"/>
                </a:lnTo>
                <a:lnTo>
                  <a:pt x="3849236" y="3331339"/>
                </a:lnTo>
                <a:lnTo>
                  <a:pt x="0" y="3331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88151" y="2422773"/>
            <a:ext cx="11078753" cy="6051118"/>
          </a:xfrm>
          <a:custGeom>
            <a:avLst/>
            <a:gdLst/>
            <a:ahLst/>
            <a:cxnLst/>
            <a:rect r="r" b="b" t="t" l="l"/>
            <a:pathLst>
              <a:path h="6051118" w="11078753">
                <a:moveTo>
                  <a:pt x="0" y="0"/>
                </a:moveTo>
                <a:lnTo>
                  <a:pt x="11078754" y="0"/>
                </a:lnTo>
                <a:lnTo>
                  <a:pt x="11078754" y="6051118"/>
                </a:lnTo>
                <a:lnTo>
                  <a:pt x="0" y="6051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08874" y="9229725"/>
            <a:ext cx="485042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86533"/>
            <a:ext cx="13238205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>
                <a:solidFill>
                  <a:srgbClr val="6AC4EA"/>
                </a:solidFill>
                <a:latin typeface="Poppins Semi-Bold"/>
              </a:rPr>
              <a:t>The Variant GRU Architectures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557548" y="214202"/>
            <a:ext cx="2208570" cy="220857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DAGHqfq-lPU</dc:identifier>
  <dcterms:modified xsi:type="dcterms:W3CDTF">2011-08-01T06:04:30Z</dcterms:modified>
  <cp:revision>1</cp:revision>
  <dc:title>Challengue 10</dc:title>
</cp:coreProperties>
</file>